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5" r:id="rId10"/>
    <p:sldId id="263" r:id="rId11"/>
    <p:sldId id="264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hlinkClick r:id="rId13"/>
              </a:rPr>
              <a:t>Powerpoint Templates</a:t>
            </a:r>
            <a:endParaRPr lang="fr-FR"/>
          </a:p>
        </p:txBody>
      </p:sp>
      <p:pic>
        <p:nvPicPr>
          <p:cNvPr id="1052" name="Picture 28" descr="FDSF SGFA A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203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B66B7C52-748E-432F-9698-CA90EF2E9AD7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/>
          </a:p>
        </p:txBody>
      </p:sp>
      <p:pic>
        <p:nvPicPr>
          <p:cNvPr id="4" name="Content Placeholder 3" descr="scan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92" t="47486" r="13072" b="3908"/>
          <a:stretch>
            <a:fillRect/>
          </a:stretch>
        </p:blipFill>
        <p:spPr>
          <a:xfrm>
            <a:off x="251520" y="1196752"/>
            <a:ext cx="8568952" cy="52611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/>
              <a:t>Langkah</a:t>
            </a:r>
            <a:r>
              <a:rPr lang="en-US" sz="4000" dirty="0" smtClean="0"/>
              <a:t> – </a:t>
            </a:r>
            <a:r>
              <a:rPr lang="en-US" sz="4000" dirty="0" err="1" smtClean="0"/>
              <a:t>Langkah</a:t>
            </a:r>
            <a:r>
              <a:rPr lang="en-US" sz="4000" dirty="0" smtClean="0"/>
              <a:t> </a:t>
            </a:r>
            <a:r>
              <a:rPr lang="en-US" sz="4000" dirty="0" err="1" smtClean="0"/>
              <a:t>Pemeriksaan</a:t>
            </a:r>
            <a:r>
              <a:rPr lang="en-US" sz="4000" dirty="0" smtClean="0"/>
              <a:t> </a:t>
            </a:r>
            <a:r>
              <a:rPr lang="en-US" sz="4000" dirty="0" err="1" smtClean="0"/>
              <a:t>Pajak</a:t>
            </a:r>
            <a:endParaRPr lang="en-US" sz="4000" dirty="0"/>
          </a:p>
        </p:txBody>
      </p:sp>
      <p:pic>
        <p:nvPicPr>
          <p:cNvPr id="4" name="Content Placeholder 3" descr="scan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700" r="5851" b="37319"/>
          <a:stretch>
            <a:fillRect/>
          </a:stretch>
        </p:blipFill>
        <p:spPr>
          <a:xfrm>
            <a:off x="1" y="1628800"/>
            <a:ext cx="9144000" cy="52291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Kertas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algn="just">
              <a:buNone/>
            </a:pPr>
            <a:r>
              <a:rPr lang="en-US" sz="2400" dirty="0" smtClean="0"/>
              <a:t>		</a:t>
            </a:r>
            <a:r>
              <a:rPr lang="en-US" sz="2400" dirty="0" err="1" smtClean="0"/>
              <a:t>Kertas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</a:t>
            </a:r>
            <a:r>
              <a:rPr lang="en-US" sz="2400" dirty="0" err="1" smtClean="0"/>
              <a:t>meliputi</a:t>
            </a:r>
            <a:r>
              <a:rPr lang="en-US" sz="2400" dirty="0" smtClean="0"/>
              <a:t> </a:t>
            </a:r>
            <a:r>
              <a:rPr lang="en-US" sz="2400" dirty="0" err="1" smtClean="0"/>
              <a:t>semua</a:t>
            </a:r>
            <a:r>
              <a:rPr lang="en-US" sz="2400" dirty="0" smtClean="0"/>
              <a:t> </a:t>
            </a:r>
            <a:r>
              <a:rPr lang="en-US" sz="2400" dirty="0" err="1" smtClean="0"/>
              <a:t>berkas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dikumpulkan</a:t>
            </a:r>
            <a:r>
              <a:rPr lang="en-US" sz="2400" dirty="0" smtClean="0"/>
              <a:t>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dirty="0" err="1" smtClean="0"/>
              <a:t>berlangsungnya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bukti</a:t>
            </a:r>
            <a:r>
              <a:rPr lang="en-US" sz="2400" dirty="0" smtClean="0"/>
              <a:t>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dilaksanakan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 – </a:t>
            </a:r>
            <a:r>
              <a:rPr lang="en-US" sz="2400" dirty="0" err="1" smtClean="0"/>
              <a:t>prosedur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&amp;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diikutinya</a:t>
            </a:r>
            <a:r>
              <a:rPr lang="en-US" sz="2400" dirty="0" smtClean="0"/>
              <a:t> </a:t>
            </a:r>
            <a:r>
              <a:rPr lang="en-US" sz="2400" dirty="0" err="1" smtClean="0"/>
              <a:t>standar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. </a:t>
            </a:r>
            <a:r>
              <a:rPr lang="en-US" sz="2400" dirty="0" err="1" smtClean="0"/>
              <a:t>Kertas</a:t>
            </a:r>
            <a:r>
              <a:rPr lang="en-US" sz="2400" dirty="0" smtClean="0"/>
              <a:t> </a:t>
            </a:r>
            <a:r>
              <a:rPr lang="en-US" sz="2400" dirty="0" err="1" smtClean="0"/>
              <a:t>kerja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</a:t>
            </a:r>
            <a:r>
              <a:rPr lang="en-US" sz="2400" dirty="0" smtClean="0"/>
              <a:t> </a:t>
            </a:r>
            <a:r>
              <a:rPr lang="en-US" sz="2400" dirty="0" err="1" smtClean="0"/>
              <a:t>gambaran</a:t>
            </a:r>
            <a:r>
              <a:rPr lang="en-US" sz="2400" dirty="0" smtClean="0"/>
              <a:t> </a:t>
            </a:r>
            <a:r>
              <a:rPr lang="en-US" sz="2400" dirty="0" err="1" smtClean="0"/>
              <a:t>mengenai</a:t>
            </a:r>
            <a:r>
              <a:rPr lang="en-US" sz="2400" dirty="0" smtClean="0"/>
              <a:t>: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Prosedur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dilakukan</a:t>
            </a:r>
            <a:endParaRPr lang="en-US" sz="2400" dirty="0" smtClean="0"/>
          </a:p>
          <a:p>
            <a:pPr marL="457200" indent="-457200" algn="just">
              <a:buAutoNum type="arabicPeriod"/>
            </a:pPr>
            <a:r>
              <a:rPr lang="en-US" sz="2400" dirty="0" smtClean="0"/>
              <a:t>Data, </a:t>
            </a:r>
            <a:r>
              <a:rPr lang="en-US" sz="2400" dirty="0" err="1" smtClean="0"/>
              <a:t>keterangan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/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bukti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diperoleh</a:t>
            </a:r>
            <a:endParaRPr lang="en-US" sz="2400" dirty="0" smtClean="0"/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Pengujian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endParaRPr lang="en-US" sz="2400" dirty="0" smtClean="0"/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Simpulan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– </a:t>
            </a:r>
            <a:r>
              <a:rPr lang="en-US" sz="2400" dirty="0" err="1" smtClean="0"/>
              <a:t>hal</a:t>
            </a:r>
            <a:r>
              <a:rPr lang="en-US" sz="2400" dirty="0" smtClean="0"/>
              <a:t> lain yang </a:t>
            </a:r>
            <a:r>
              <a:rPr lang="en-US" sz="2400" dirty="0" err="1" smtClean="0"/>
              <a:t>dianggap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, yang </a:t>
            </a:r>
            <a:r>
              <a:rPr lang="en-US" sz="2400" dirty="0" err="1" smtClean="0"/>
              <a:t>berkaitan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u="sng" dirty="0" err="1" smtClean="0">
                <a:latin typeface="Algerian" pitchFamily="82" charset="0"/>
              </a:rPr>
              <a:t>Definisi</a:t>
            </a:r>
            <a:r>
              <a:rPr lang="en-US" sz="4000" u="sng" dirty="0" smtClean="0">
                <a:latin typeface="Algerian" pitchFamily="82" charset="0"/>
              </a:rPr>
              <a:t> </a:t>
            </a:r>
            <a:r>
              <a:rPr lang="en-US" sz="4000" u="sng" dirty="0" err="1" smtClean="0">
                <a:latin typeface="Algerian" pitchFamily="82" charset="0"/>
              </a:rPr>
              <a:t>Pemeriksaan</a:t>
            </a:r>
            <a:r>
              <a:rPr lang="en-US" sz="4000" u="sng" dirty="0" smtClean="0">
                <a:latin typeface="Algerian" pitchFamily="82" charset="0"/>
              </a:rPr>
              <a:t> </a:t>
            </a:r>
            <a:r>
              <a:rPr lang="en-US" sz="4000" u="sng" dirty="0" err="1" smtClean="0">
                <a:latin typeface="Algerian" pitchFamily="82" charset="0"/>
              </a:rPr>
              <a:t>Pajak</a:t>
            </a:r>
            <a:r>
              <a:rPr lang="en-US" sz="4000" u="sng" dirty="0" smtClean="0">
                <a:latin typeface="Algerian" pitchFamily="82" charset="0"/>
              </a:rPr>
              <a:t> </a:t>
            </a:r>
            <a:endParaRPr lang="en-US" sz="4000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sz="2800" dirty="0" smtClean="0"/>
              <a:t>		</a:t>
            </a:r>
            <a:r>
              <a:rPr lang="en-US" sz="2800" dirty="0" err="1" smtClean="0"/>
              <a:t>Mengacu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Pasal</a:t>
            </a:r>
            <a:r>
              <a:rPr lang="en-US" sz="2800" dirty="0" smtClean="0"/>
              <a:t> 1 </a:t>
            </a:r>
            <a:r>
              <a:rPr lang="en-US" sz="2800" dirty="0" err="1" smtClean="0"/>
              <a:t>angka</a:t>
            </a:r>
            <a:r>
              <a:rPr lang="en-US" sz="2800" dirty="0" smtClean="0"/>
              <a:t> 25 </a:t>
            </a:r>
            <a:r>
              <a:rPr lang="en-US" sz="2800" dirty="0" err="1" smtClean="0"/>
              <a:t>Undang</a:t>
            </a:r>
            <a:r>
              <a:rPr lang="en-US" sz="2800" dirty="0" smtClean="0"/>
              <a:t> – </a:t>
            </a:r>
            <a:r>
              <a:rPr lang="en-US" sz="2800" dirty="0" err="1" smtClean="0"/>
              <a:t>Undang</a:t>
            </a:r>
            <a:r>
              <a:rPr lang="en-US" sz="2800" dirty="0" smtClean="0"/>
              <a:t> </a:t>
            </a:r>
            <a:r>
              <a:rPr lang="en-US" sz="2800" dirty="0" err="1" smtClean="0"/>
              <a:t>Ketentuan</a:t>
            </a:r>
            <a:r>
              <a:rPr lang="en-US" sz="2800" dirty="0" smtClean="0"/>
              <a:t> </a:t>
            </a:r>
            <a:r>
              <a:rPr lang="en-US" sz="2800" dirty="0" err="1" smtClean="0"/>
              <a:t>Umum</a:t>
            </a:r>
            <a:r>
              <a:rPr lang="en-US" sz="2800" dirty="0" smtClean="0"/>
              <a:t> &amp; Tata Cara </a:t>
            </a:r>
            <a:r>
              <a:rPr lang="en-US" sz="2800" dirty="0" err="1" smtClean="0"/>
              <a:t>Perpajakan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menyatakan</a:t>
            </a:r>
            <a:r>
              <a:rPr lang="en-US" sz="2800" dirty="0" smtClean="0"/>
              <a:t> </a:t>
            </a:r>
            <a:r>
              <a:rPr lang="en-US" sz="2800" dirty="0" err="1" smtClean="0"/>
              <a:t>bahwa</a:t>
            </a:r>
            <a:r>
              <a:rPr lang="en-US" sz="2800" dirty="0" smtClean="0"/>
              <a:t>, </a:t>
            </a:r>
            <a:r>
              <a:rPr lang="en-US" sz="2800" dirty="0" err="1" smtClean="0">
                <a:solidFill>
                  <a:srgbClr val="FF0000"/>
                </a:solidFill>
              </a:rPr>
              <a:t>Pemeriksaan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Pajak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adalah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/>
              <a:t>serangkaian</a:t>
            </a:r>
            <a:r>
              <a:rPr lang="en-US" sz="2800" dirty="0" smtClean="0"/>
              <a:t> </a:t>
            </a:r>
            <a:r>
              <a:rPr lang="en-US" sz="2800" dirty="0" err="1" smtClean="0"/>
              <a:t>menghimpun</a:t>
            </a:r>
            <a:r>
              <a:rPr lang="en-US" sz="2800" dirty="0" smtClean="0"/>
              <a:t> &amp; </a:t>
            </a:r>
            <a:r>
              <a:rPr lang="en-US" sz="2800" dirty="0" err="1" smtClean="0"/>
              <a:t>mengolah</a:t>
            </a:r>
            <a:r>
              <a:rPr lang="en-US" sz="2800" dirty="0" smtClean="0"/>
              <a:t> data, </a:t>
            </a:r>
            <a:r>
              <a:rPr lang="en-US" sz="2800" dirty="0" err="1" smtClean="0"/>
              <a:t>keterangan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/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bukti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dilaksanakan</a:t>
            </a:r>
            <a:r>
              <a:rPr lang="en-US" sz="2800" dirty="0" smtClean="0"/>
              <a:t> </a:t>
            </a:r>
            <a:r>
              <a:rPr lang="en-US" sz="2800" dirty="0" err="1" smtClean="0"/>
              <a:t>secara</a:t>
            </a:r>
            <a:r>
              <a:rPr lang="en-US" sz="2800" dirty="0" smtClean="0"/>
              <a:t> </a:t>
            </a:r>
            <a:r>
              <a:rPr lang="en-US" sz="2800" dirty="0" err="1" smtClean="0"/>
              <a:t>obyektif</a:t>
            </a:r>
            <a:r>
              <a:rPr lang="en-US" sz="2800" dirty="0" smtClean="0"/>
              <a:t> &amp; </a:t>
            </a:r>
            <a:r>
              <a:rPr lang="en-US" sz="2800" dirty="0" err="1" smtClean="0"/>
              <a:t>proporsional</a:t>
            </a:r>
            <a:r>
              <a:rPr lang="en-US" sz="2800" dirty="0" smtClean="0"/>
              <a:t> </a:t>
            </a:r>
            <a:r>
              <a:rPr lang="en-US" sz="2800" dirty="0" err="1" smtClean="0"/>
              <a:t>berdasarkan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standar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menguji</a:t>
            </a:r>
            <a:r>
              <a:rPr lang="en-US" sz="2800" dirty="0" smtClean="0"/>
              <a:t> </a:t>
            </a:r>
            <a:r>
              <a:rPr lang="en-US" sz="2800" dirty="0" err="1" smtClean="0"/>
              <a:t>kepatuhan</a:t>
            </a:r>
            <a:r>
              <a:rPr lang="en-US" sz="2800" dirty="0" smtClean="0"/>
              <a:t> </a:t>
            </a:r>
            <a:r>
              <a:rPr lang="en-US" sz="2800" dirty="0" err="1" smtClean="0"/>
              <a:t>pemenuhan</a:t>
            </a:r>
            <a:r>
              <a:rPr lang="en-US" sz="2800" dirty="0" smtClean="0"/>
              <a:t> </a:t>
            </a:r>
            <a:r>
              <a:rPr lang="en-US" sz="2800" dirty="0" err="1" smtClean="0"/>
              <a:t>kewajiban</a:t>
            </a:r>
            <a:r>
              <a:rPr lang="en-US" sz="2800" dirty="0" smtClean="0"/>
              <a:t> </a:t>
            </a:r>
            <a:r>
              <a:rPr lang="en-US" sz="2800" dirty="0" err="1" smtClean="0"/>
              <a:t>perpajakan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/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tujuan</a:t>
            </a:r>
            <a:r>
              <a:rPr lang="en-US" sz="2800" dirty="0" smtClean="0"/>
              <a:t> lain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rangka</a:t>
            </a:r>
            <a:r>
              <a:rPr lang="en-US" sz="2800" dirty="0" smtClean="0"/>
              <a:t> </a:t>
            </a:r>
            <a:r>
              <a:rPr lang="en-US" sz="2800" dirty="0" err="1" smtClean="0"/>
              <a:t>melaksanakan</a:t>
            </a:r>
            <a:r>
              <a:rPr lang="en-US" sz="2800" dirty="0" smtClean="0"/>
              <a:t> </a:t>
            </a:r>
            <a:r>
              <a:rPr lang="en-US" sz="2800" dirty="0" err="1" smtClean="0"/>
              <a:t>ketentuan</a:t>
            </a:r>
            <a:r>
              <a:rPr lang="en-US" sz="2800" dirty="0" smtClean="0"/>
              <a:t> </a:t>
            </a:r>
            <a:r>
              <a:rPr lang="en-US" sz="2800" dirty="0" err="1" smtClean="0"/>
              <a:t>perundang</a:t>
            </a:r>
            <a:r>
              <a:rPr lang="en-US" sz="2800" dirty="0" smtClean="0"/>
              <a:t> – </a:t>
            </a:r>
            <a:r>
              <a:rPr lang="en-US" sz="2800" dirty="0" err="1" smtClean="0"/>
              <a:t>undangan</a:t>
            </a:r>
            <a:r>
              <a:rPr lang="en-US" sz="2800" dirty="0" smtClean="0"/>
              <a:t> </a:t>
            </a:r>
            <a:r>
              <a:rPr lang="en-US" sz="2800" dirty="0" err="1" smtClean="0"/>
              <a:t>perpajakan</a:t>
            </a:r>
            <a:r>
              <a:rPr lang="en-US" sz="2800" dirty="0" smtClean="0"/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>
                <a:latin typeface="Castellar" pitchFamily="18" charset="0"/>
              </a:rPr>
              <a:t>Tujuan</a:t>
            </a:r>
            <a:r>
              <a:rPr lang="en-US" sz="3600" dirty="0" smtClean="0">
                <a:latin typeface="Castellar" pitchFamily="18" charset="0"/>
              </a:rPr>
              <a:t> </a:t>
            </a:r>
            <a:r>
              <a:rPr lang="en-US" sz="3600" dirty="0" err="1" smtClean="0">
                <a:latin typeface="Castellar" pitchFamily="18" charset="0"/>
              </a:rPr>
              <a:t>Pemeriksaan</a:t>
            </a:r>
            <a:r>
              <a:rPr lang="en-US" sz="3600" dirty="0" smtClean="0">
                <a:latin typeface="Castellar" pitchFamily="18" charset="0"/>
              </a:rPr>
              <a:t> </a:t>
            </a:r>
            <a:r>
              <a:rPr lang="en-US" sz="3600" dirty="0" err="1" smtClean="0">
                <a:latin typeface="Castellar" pitchFamily="18" charset="0"/>
              </a:rPr>
              <a:t>Pajak</a:t>
            </a:r>
            <a:endParaRPr lang="en-US" sz="3600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dirty="0" smtClean="0"/>
              <a:t>		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sebagaimana</a:t>
            </a:r>
            <a:r>
              <a:rPr lang="en-US" dirty="0" smtClean="0"/>
              <a:t> </a:t>
            </a:r>
            <a:r>
              <a:rPr lang="en-US" dirty="0" err="1" smtClean="0"/>
              <a:t>dimuat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Pasal</a:t>
            </a:r>
            <a:r>
              <a:rPr lang="en-US" dirty="0" smtClean="0"/>
              <a:t> 29 </a:t>
            </a:r>
            <a:r>
              <a:rPr lang="en-US" dirty="0" err="1" smtClean="0"/>
              <a:t>ayat</a:t>
            </a:r>
            <a:r>
              <a:rPr lang="en-US" dirty="0" smtClean="0"/>
              <a:t> 1 UU KUP </a:t>
            </a:r>
            <a:r>
              <a:rPr lang="en-US" dirty="0" err="1" smtClean="0"/>
              <a:t>menyatakan</a:t>
            </a:r>
            <a:r>
              <a:rPr lang="en-US" dirty="0" smtClean="0"/>
              <a:t>, “</a:t>
            </a:r>
            <a:r>
              <a:rPr lang="en-US" dirty="0" err="1" smtClean="0"/>
              <a:t>Direktur</a:t>
            </a:r>
            <a:r>
              <a:rPr lang="en-US" dirty="0" smtClean="0"/>
              <a:t> </a:t>
            </a:r>
            <a:r>
              <a:rPr lang="en-US" dirty="0" err="1" smtClean="0"/>
              <a:t>Jendral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berwenang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pemeriksaan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menguji</a:t>
            </a:r>
            <a:r>
              <a:rPr lang="en-US" dirty="0" smtClean="0"/>
              <a:t> </a:t>
            </a:r>
            <a:r>
              <a:rPr lang="en-US" dirty="0" err="1" smtClean="0"/>
              <a:t>kepatuhan</a:t>
            </a:r>
            <a:r>
              <a:rPr lang="en-US" dirty="0" smtClean="0"/>
              <a:t> </a:t>
            </a:r>
            <a:r>
              <a:rPr lang="en-US" dirty="0" err="1" smtClean="0"/>
              <a:t>pemenuhan</a:t>
            </a:r>
            <a:r>
              <a:rPr lang="en-US" dirty="0" smtClean="0"/>
              <a:t> </a:t>
            </a:r>
            <a:r>
              <a:rPr lang="en-US" dirty="0" err="1" smtClean="0"/>
              <a:t>kewajiban</a:t>
            </a:r>
            <a:r>
              <a:rPr lang="en-US" dirty="0" smtClean="0"/>
              <a:t> </a:t>
            </a:r>
            <a:r>
              <a:rPr lang="en-US" dirty="0" err="1" smtClean="0"/>
              <a:t>perpajakan</a:t>
            </a:r>
            <a:r>
              <a:rPr lang="en-US" dirty="0" smtClean="0"/>
              <a:t> </a:t>
            </a:r>
            <a:r>
              <a:rPr lang="en-US" dirty="0" err="1" smtClean="0"/>
              <a:t>Wajib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&amp;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lain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rangka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</a:t>
            </a:r>
            <a:r>
              <a:rPr lang="en-US" dirty="0" err="1" smtClean="0"/>
              <a:t>ketentuan</a:t>
            </a:r>
            <a:r>
              <a:rPr lang="en-US" dirty="0" smtClean="0"/>
              <a:t> </a:t>
            </a:r>
            <a:r>
              <a:rPr lang="en-US" dirty="0" err="1" smtClean="0"/>
              <a:t>perundang</a:t>
            </a:r>
            <a:r>
              <a:rPr lang="en-US" dirty="0" smtClean="0"/>
              <a:t> – </a:t>
            </a:r>
            <a:r>
              <a:rPr lang="en-US" dirty="0" err="1" smtClean="0"/>
              <a:t>undangan</a:t>
            </a:r>
            <a:r>
              <a:rPr lang="en-US" dirty="0" smtClean="0"/>
              <a:t> </a:t>
            </a:r>
            <a:r>
              <a:rPr lang="en-US" dirty="0" err="1" smtClean="0"/>
              <a:t>perpajakan</a:t>
            </a:r>
            <a:r>
              <a:rPr lang="en-US" dirty="0" smtClean="0"/>
              <a:t>”.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PMK No. 199/PMK.03/2007 </a:t>
            </a:r>
            <a:r>
              <a:rPr lang="en-US" sz="1600" dirty="0" err="1" smtClean="0"/>
              <a:t>tentang</a:t>
            </a:r>
            <a:r>
              <a:rPr lang="en-US" sz="1600" dirty="0" smtClean="0"/>
              <a:t> Tata Cara </a:t>
            </a:r>
            <a:r>
              <a:rPr lang="en-US" sz="1600" dirty="0" err="1" smtClean="0"/>
              <a:t>Pemeriksaan</a:t>
            </a:r>
            <a:r>
              <a:rPr lang="en-US" sz="1600" dirty="0" smtClean="0"/>
              <a:t> </a:t>
            </a:r>
            <a:r>
              <a:rPr lang="en-US" sz="1600" dirty="0" err="1" smtClean="0"/>
              <a:t>Pajak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: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kantor</a:t>
            </a:r>
            <a:r>
              <a:rPr lang="en-US" dirty="0" smtClean="0"/>
              <a:t>,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Kantor </a:t>
            </a:r>
            <a:r>
              <a:rPr lang="en-US" dirty="0" err="1" smtClean="0"/>
              <a:t>Direktorat</a:t>
            </a:r>
            <a:r>
              <a:rPr lang="en-US" dirty="0" smtClean="0"/>
              <a:t> </a:t>
            </a:r>
            <a:r>
              <a:rPr lang="en-US" dirty="0" err="1" smtClean="0"/>
              <a:t>Jenderal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Lapangan</a:t>
            </a:r>
            <a:r>
              <a:rPr lang="en-US" dirty="0" smtClean="0"/>
              <a:t>,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ditempat</a:t>
            </a:r>
            <a:r>
              <a:rPr lang="en-US" dirty="0" smtClean="0"/>
              <a:t> </a:t>
            </a:r>
            <a:r>
              <a:rPr lang="en-US" dirty="0" err="1" smtClean="0"/>
              <a:t>kedudukan</a:t>
            </a:r>
            <a:r>
              <a:rPr lang="en-US" dirty="0" smtClean="0"/>
              <a:t>,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pekerjaan</a:t>
            </a:r>
            <a:r>
              <a:rPr lang="en-US" dirty="0" smtClean="0"/>
              <a:t> </a:t>
            </a:r>
            <a:r>
              <a:rPr lang="en-US" dirty="0" err="1" smtClean="0"/>
              <a:t>bebas</a:t>
            </a:r>
            <a:r>
              <a:rPr lang="en-US" dirty="0" smtClean="0"/>
              <a:t>,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tinggal</a:t>
            </a:r>
            <a:r>
              <a:rPr lang="en-US" dirty="0" smtClean="0"/>
              <a:t> </a:t>
            </a:r>
            <a:r>
              <a:rPr lang="en-US" dirty="0" err="1" smtClean="0"/>
              <a:t>wajib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lain yang </a:t>
            </a:r>
            <a:r>
              <a:rPr lang="en-US" dirty="0" err="1" smtClean="0"/>
              <a:t>ditentukan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/>
              <a:t>Ruang</a:t>
            </a:r>
            <a:r>
              <a:rPr lang="en-US" sz="4000" dirty="0" smtClean="0"/>
              <a:t> </a:t>
            </a:r>
            <a:r>
              <a:rPr lang="en-US" sz="4000" dirty="0" err="1" smtClean="0"/>
              <a:t>Lingkup</a:t>
            </a:r>
            <a:r>
              <a:rPr lang="en-US" sz="4000" dirty="0" smtClean="0"/>
              <a:t> </a:t>
            </a:r>
            <a:r>
              <a:rPr lang="en-US" sz="4000" dirty="0" err="1" smtClean="0"/>
              <a:t>Pemeriksaan</a:t>
            </a:r>
            <a:r>
              <a:rPr lang="en-US" sz="4000" dirty="0" smtClean="0"/>
              <a:t> </a:t>
            </a:r>
            <a:r>
              <a:rPr lang="en-US" sz="4000" dirty="0" err="1" smtClean="0"/>
              <a:t>Pajak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lingkup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menguji</a:t>
            </a:r>
            <a:r>
              <a:rPr lang="en-US" dirty="0" smtClean="0"/>
              <a:t> </a:t>
            </a:r>
            <a:r>
              <a:rPr lang="en-US" dirty="0" err="1" smtClean="0"/>
              <a:t>kepatuhan</a:t>
            </a:r>
            <a:r>
              <a:rPr lang="en-US" dirty="0" smtClean="0"/>
              <a:t> </a:t>
            </a:r>
            <a:r>
              <a:rPr lang="en-US" dirty="0" err="1" smtClean="0"/>
              <a:t>pemenuhan</a:t>
            </a:r>
            <a:r>
              <a:rPr lang="en-US" dirty="0" smtClean="0"/>
              <a:t> </a:t>
            </a:r>
            <a:r>
              <a:rPr lang="en-US" dirty="0" err="1" smtClean="0"/>
              <a:t>kewajiban</a:t>
            </a:r>
            <a:r>
              <a:rPr lang="en-US" dirty="0" smtClean="0"/>
              <a:t> </a:t>
            </a:r>
            <a:r>
              <a:rPr lang="en-US" dirty="0" err="1" smtClean="0"/>
              <a:t>perpajakan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, </a:t>
            </a:r>
            <a:r>
              <a:rPr lang="en-US" dirty="0" err="1" smtClean="0"/>
              <a:t>beberapa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, </a:t>
            </a: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,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–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berjalan</a:t>
            </a:r>
            <a:r>
              <a:rPr lang="en-US" dirty="0" smtClean="0"/>
              <a:t>.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Permohonan</a:t>
            </a:r>
            <a:r>
              <a:rPr lang="en-US" dirty="0" smtClean="0"/>
              <a:t> </a:t>
            </a:r>
            <a:r>
              <a:rPr lang="en-US" dirty="0" err="1" smtClean="0"/>
              <a:t>Pengembalian</a:t>
            </a:r>
            <a:r>
              <a:rPr lang="en-US" dirty="0" smtClean="0"/>
              <a:t> </a:t>
            </a:r>
            <a:r>
              <a:rPr lang="en-US" dirty="0" err="1" smtClean="0"/>
              <a:t>Kelebihan</a:t>
            </a:r>
            <a:r>
              <a:rPr lang="en-US" dirty="0" smtClean="0"/>
              <a:t> </a:t>
            </a:r>
            <a:r>
              <a:rPr lang="en-US" dirty="0" err="1" smtClean="0"/>
              <a:t>Pembayaran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(</a:t>
            </a:r>
            <a:r>
              <a:rPr lang="en-US" dirty="0" err="1" smtClean="0"/>
              <a:t>restitusi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Kriteria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sz="2400" dirty="0" smtClean="0"/>
              <a:t>		</a:t>
            </a:r>
            <a:r>
              <a:rPr lang="en-US" sz="2400" dirty="0" err="1" smtClean="0"/>
              <a:t>Kriteria</a:t>
            </a:r>
            <a:r>
              <a:rPr lang="en-US" sz="2400" dirty="0" smtClean="0"/>
              <a:t> </a:t>
            </a:r>
            <a:r>
              <a:rPr lang="en-US" sz="2400" dirty="0" err="1" smtClean="0"/>
              <a:t>pemeriksaan</a:t>
            </a:r>
            <a:r>
              <a:rPr lang="en-US" sz="2400" dirty="0" smtClean="0"/>
              <a:t> </a:t>
            </a:r>
            <a:r>
              <a:rPr lang="en-US" sz="2400" dirty="0" err="1" smtClean="0"/>
              <a:t>pajak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menguji</a:t>
            </a:r>
            <a:r>
              <a:rPr lang="en-US" sz="2400" dirty="0" smtClean="0"/>
              <a:t> </a:t>
            </a:r>
            <a:r>
              <a:rPr lang="en-US" sz="2400" dirty="0" err="1" smtClean="0"/>
              <a:t>kepatuhan</a:t>
            </a:r>
            <a:r>
              <a:rPr lang="en-US" sz="2400" dirty="0" smtClean="0"/>
              <a:t> </a:t>
            </a:r>
            <a:r>
              <a:rPr lang="en-US" sz="2400" dirty="0" err="1" smtClean="0"/>
              <a:t>pemenuhan</a:t>
            </a:r>
            <a:r>
              <a:rPr lang="en-US" sz="2400" dirty="0" smtClean="0"/>
              <a:t> </a:t>
            </a:r>
            <a:r>
              <a:rPr lang="en-US" sz="2400" dirty="0" err="1" smtClean="0"/>
              <a:t>kewajiban</a:t>
            </a:r>
            <a:r>
              <a:rPr lang="en-US" sz="2400" dirty="0" smtClean="0"/>
              <a:t> </a:t>
            </a:r>
            <a:r>
              <a:rPr lang="en-US" sz="2400" dirty="0" err="1" smtClean="0"/>
              <a:t>perpajakan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– </a:t>
            </a:r>
            <a:r>
              <a:rPr lang="en-US" sz="2400" dirty="0" err="1" smtClean="0"/>
              <a:t>hal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berikut</a:t>
            </a:r>
            <a:r>
              <a:rPr lang="en-US" sz="2400" dirty="0" smtClean="0"/>
              <a:t>: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Menyampaikan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Surat</a:t>
            </a:r>
            <a:r>
              <a:rPr lang="en-US" sz="2400" dirty="0" smtClean="0"/>
              <a:t> </a:t>
            </a:r>
            <a:r>
              <a:rPr lang="en-US" sz="2400" dirty="0" err="1" smtClean="0"/>
              <a:t>Pemberitahuan</a:t>
            </a:r>
            <a:r>
              <a:rPr lang="en-US" sz="2400" dirty="0" smtClean="0"/>
              <a:t> (SPT) yang </a:t>
            </a:r>
            <a:r>
              <a:rPr lang="en-US" sz="2400" dirty="0" err="1" smtClean="0"/>
              <a:t>menyatakan</a:t>
            </a:r>
            <a:r>
              <a:rPr lang="en-US" sz="2400" dirty="0" smtClean="0"/>
              <a:t>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bayar</a:t>
            </a:r>
            <a:r>
              <a:rPr lang="en-US" sz="24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Menyampaikan</a:t>
            </a:r>
            <a:r>
              <a:rPr lang="en-US" sz="2400" dirty="0" smtClean="0"/>
              <a:t> SPT yang </a:t>
            </a:r>
            <a:r>
              <a:rPr lang="en-US" sz="2400" dirty="0" err="1" smtClean="0"/>
              <a:t>menyatakan</a:t>
            </a:r>
            <a:r>
              <a:rPr lang="en-US" sz="2400" dirty="0" smtClean="0"/>
              <a:t> </a:t>
            </a:r>
            <a:r>
              <a:rPr lang="en-US" sz="2400" dirty="0" err="1" smtClean="0"/>
              <a:t>rugi</a:t>
            </a:r>
            <a:r>
              <a:rPr lang="en-US" sz="24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menyampaikan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menyampaikan</a:t>
            </a:r>
            <a:r>
              <a:rPr lang="en-US" sz="2400" dirty="0" smtClean="0"/>
              <a:t> SPT </a:t>
            </a:r>
            <a:r>
              <a:rPr lang="en-US" sz="2400" dirty="0" err="1" smtClean="0"/>
              <a:t>tetapi</a:t>
            </a:r>
            <a:r>
              <a:rPr lang="en-US" sz="2400" dirty="0" smtClean="0"/>
              <a:t> </a:t>
            </a:r>
            <a:r>
              <a:rPr lang="en-US" sz="2400" dirty="0" err="1" smtClean="0"/>
              <a:t>melampaui</a:t>
            </a:r>
            <a:r>
              <a:rPr lang="en-US" sz="2400" dirty="0" smtClean="0"/>
              <a:t> </a:t>
            </a:r>
            <a:r>
              <a:rPr lang="en-US" sz="2400" dirty="0" err="1" smtClean="0"/>
              <a:t>batas</a:t>
            </a:r>
            <a:r>
              <a:rPr lang="en-US" sz="2400" dirty="0" smtClean="0"/>
              <a:t> </a:t>
            </a:r>
            <a:r>
              <a:rPr lang="en-US" sz="2400" dirty="0" err="1" smtClean="0"/>
              <a:t>waktu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ditetapkan</a:t>
            </a:r>
            <a:r>
              <a:rPr lang="en-US" sz="24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penggabungan</a:t>
            </a:r>
            <a:r>
              <a:rPr lang="en-US" sz="2400" dirty="0" smtClean="0"/>
              <a:t> </a:t>
            </a:r>
            <a:r>
              <a:rPr lang="en-US" sz="2400" dirty="0" err="1" smtClean="0"/>
              <a:t>usaha</a:t>
            </a:r>
            <a:r>
              <a:rPr lang="en-US" sz="2400" dirty="0" smtClean="0"/>
              <a:t>.</a:t>
            </a:r>
          </a:p>
          <a:p>
            <a:pPr marL="457200" indent="-457200" algn="just"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Mekanisme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/>
          </a:p>
        </p:txBody>
      </p:sp>
      <p:pic>
        <p:nvPicPr>
          <p:cNvPr id="4" name="Content Placeholder 3" descr="scan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6278" t="5405" r="10327" b="54820"/>
          <a:stretch>
            <a:fillRect/>
          </a:stretch>
        </p:blipFill>
        <p:spPr>
          <a:xfrm>
            <a:off x="899592" y="1412776"/>
            <a:ext cx="7416824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,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yang </a:t>
            </a:r>
            <a:r>
              <a:rPr lang="en-US" dirty="0" err="1" smtClean="0"/>
              <a:t>bersifat</a:t>
            </a:r>
            <a:r>
              <a:rPr lang="en-US" dirty="0" smtClean="0"/>
              <a:t> </a:t>
            </a:r>
            <a:r>
              <a:rPr lang="en-US" dirty="0" err="1" smtClean="0"/>
              <a:t>pribadi</a:t>
            </a:r>
            <a:r>
              <a:rPr lang="en-US" dirty="0" smtClean="0"/>
              <a:t> &amp;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persyaratan</a:t>
            </a:r>
            <a:r>
              <a:rPr lang="en-US" dirty="0" smtClean="0"/>
              <a:t> </a:t>
            </a:r>
            <a:r>
              <a:rPr lang="en-US" dirty="0" err="1" smtClean="0"/>
              <a:t>pemeriksa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 &amp; </a:t>
            </a:r>
            <a:r>
              <a:rPr lang="en-US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pekerjaannya</a:t>
            </a:r>
            <a:r>
              <a:rPr lang="en-US" dirty="0" smtClean="0"/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pajak</a:t>
            </a:r>
            <a:r>
              <a:rPr lang="en-US" dirty="0" smtClean="0"/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err="1" smtClean="0"/>
              <a:t>Standar</a:t>
            </a:r>
            <a:r>
              <a:rPr lang="en-US" dirty="0" smtClean="0"/>
              <a:t> </a:t>
            </a:r>
            <a:r>
              <a:rPr lang="en-US" dirty="0" err="1" smtClean="0"/>
              <a:t>pelaporan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Jangka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 </a:t>
            </a:r>
            <a:r>
              <a:rPr lang="en-US" sz="2000" dirty="0" err="1" smtClean="0"/>
              <a:t>pajak</a:t>
            </a:r>
            <a:r>
              <a:rPr lang="en-US" sz="2000" dirty="0" smtClean="0"/>
              <a:t> </a:t>
            </a:r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 smtClean="0"/>
              <a:t>terikat</a:t>
            </a:r>
            <a:r>
              <a:rPr lang="en-US" sz="2000" dirty="0" smtClean="0"/>
              <a:t> </a:t>
            </a:r>
            <a:r>
              <a:rPr lang="en-US" sz="2000" dirty="0" err="1" smtClean="0"/>
              <a:t>dibanding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akuntan</a:t>
            </a:r>
            <a:r>
              <a:rPr lang="en-US" sz="2000" dirty="0" smtClean="0"/>
              <a:t> </a:t>
            </a:r>
            <a:r>
              <a:rPr lang="en-US" sz="2000" dirty="0" err="1" smtClean="0"/>
              <a:t>publik</a:t>
            </a:r>
            <a:r>
              <a:rPr lang="en-US" sz="2000" dirty="0" smtClean="0"/>
              <a:t>.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PMK No. 199/PMK.03/2007, </a:t>
            </a:r>
            <a:r>
              <a:rPr lang="en-US" sz="2000" dirty="0" err="1" smtClean="0"/>
              <a:t>ditetapkan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berikut</a:t>
            </a:r>
            <a:r>
              <a:rPr lang="en-US" sz="2000" dirty="0" smtClean="0"/>
              <a:t> :</a:t>
            </a:r>
          </a:p>
          <a:p>
            <a:pPr marL="457200" indent="-457200" algn="just">
              <a:buAutoNum type="arabicPeriod"/>
            </a:pPr>
            <a:r>
              <a:rPr lang="en-US" sz="2000" dirty="0" err="1" smtClean="0"/>
              <a:t>Pemeriksaan</a:t>
            </a:r>
            <a:r>
              <a:rPr lang="en-US" sz="2000" dirty="0" smtClean="0"/>
              <a:t> </a:t>
            </a:r>
            <a:r>
              <a:rPr lang="en-US" sz="2000" dirty="0" err="1" smtClean="0"/>
              <a:t>kantor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jangka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paling lama 3 </a:t>
            </a:r>
            <a:r>
              <a:rPr lang="en-US" sz="2000" dirty="0" err="1" smtClean="0"/>
              <a:t>bulan</a:t>
            </a:r>
            <a:r>
              <a:rPr lang="en-US" sz="2000" dirty="0" smtClean="0"/>
              <a:t> &amp;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diperpanjang</a:t>
            </a:r>
            <a:r>
              <a:rPr lang="en-US" sz="2000" dirty="0" smtClean="0"/>
              <a:t> paling lama 6 </a:t>
            </a:r>
            <a:r>
              <a:rPr lang="en-US" sz="2000" dirty="0" err="1" smtClean="0"/>
              <a:t>bulan</a:t>
            </a:r>
            <a:r>
              <a:rPr lang="en-US" sz="2000" dirty="0" smtClean="0"/>
              <a:t>, yang </a:t>
            </a:r>
            <a:r>
              <a:rPr lang="en-US" sz="2000" dirty="0" err="1" smtClean="0"/>
              <a:t>dihitung</a:t>
            </a:r>
            <a:r>
              <a:rPr lang="en-US" sz="2000" dirty="0" smtClean="0"/>
              <a:t> </a:t>
            </a:r>
            <a:r>
              <a:rPr lang="en-US" sz="2000" dirty="0" err="1" smtClean="0"/>
              <a:t>sejak</a:t>
            </a:r>
            <a:r>
              <a:rPr lang="en-US" sz="2000" dirty="0" smtClean="0"/>
              <a:t>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</a:t>
            </a:r>
            <a:r>
              <a:rPr lang="en-US" sz="2000" dirty="0" err="1" smtClean="0"/>
              <a:t>wajib</a:t>
            </a:r>
            <a:r>
              <a:rPr lang="en-US" sz="2000" dirty="0" smtClean="0"/>
              <a:t> </a:t>
            </a:r>
            <a:r>
              <a:rPr lang="en-US" sz="2000" dirty="0" err="1" smtClean="0"/>
              <a:t>pajak</a:t>
            </a:r>
            <a:r>
              <a:rPr lang="en-US" sz="2000" dirty="0" smtClean="0"/>
              <a:t> </a:t>
            </a:r>
            <a:r>
              <a:rPr lang="en-US" sz="2000" dirty="0" err="1" smtClean="0"/>
              <a:t>memenuhi</a:t>
            </a:r>
            <a:r>
              <a:rPr lang="en-US" sz="2000" dirty="0" smtClean="0"/>
              <a:t> </a:t>
            </a:r>
            <a:r>
              <a:rPr lang="en-US" sz="2000" dirty="0" err="1" smtClean="0"/>
              <a:t>surat</a:t>
            </a:r>
            <a:r>
              <a:rPr lang="en-US" sz="2000" dirty="0" smtClean="0"/>
              <a:t> </a:t>
            </a:r>
            <a:r>
              <a:rPr lang="en-US" sz="2000" dirty="0" err="1" smtClean="0"/>
              <a:t>panggilan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rangka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 Kantor </a:t>
            </a:r>
            <a:r>
              <a:rPr lang="en-US" sz="2000" dirty="0" err="1" smtClean="0"/>
              <a:t>sampai</a:t>
            </a:r>
            <a:r>
              <a:rPr lang="en-US" sz="2000" dirty="0" smtClean="0"/>
              <a:t>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</a:t>
            </a:r>
            <a:r>
              <a:rPr lang="en-US" sz="2000" dirty="0" err="1" smtClean="0"/>
              <a:t>Laporan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en-US" sz="2000" dirty="0" err="1" smtClean="0"/>
              <a:t>Pemeriksaan</a:t>
            </a:r>
            <a:r>
              <a:rPr lang="en-US" sz="2000" dirty="0" smtClean="0"/>
              <a:t> </a:t>
            </a:r>
            <a:r>
              <a:rPr lang="en-US" sz="2000" dirty="0" err="1" smtClean="0"/>
              <a:t>lapangan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jangka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paling lama 4 </a:t>
            </a:r>
            <a:r>
              <a:rPr lang="en-US" sz="2000" dirty="0" err="1" smtClean="0"/>
              <a:t>bulan</a:t>
            </a:r>
            <a:r>
              <a:rPr lang="en-US" sz="2000" dirty="0" smtClean="0"/>
              <a:t>&amp;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diperpanjang</a:t>
            </a:r>
            <a:r>
              <a:rPr lang="en-US" sz="2000" dirty="0" smtClean="0"/>
              <a:t> paling lama 8 </a:t>
            </a:r>
            <a:r>
              <a:rPr lang="en-US" sz="2000" dirty="0" err="1" smtClean="0"/>
              <a:t>bulan</a:t>
            </a:r>
            <a:r>
              <a:rPr lang="en-US" sz="2000" dirty="0" smtClean="0"/>
              <a:t>, yang </a:t>
            </a:r>
            <a:r>
              <a:rPr lang="en-US" sz="2000" dirty="0" err="1" smtClean="0"/>
              <a:t>dihitung</a:t>
            </a:r>
            <a:r>
              <a:rPr lang="en-US" sz="2000" dirty="0" smtClean="0"/>
              <a:t> </a:t>
            </a:r>
            <a:r>
              <a:rPr lang="en-US" sz="2000" dirty="0" err="1" smtClean="0"/>
              <a:t>sejak</a:t>
            </a:r>
            <a:r>
              <a:rPr lang="en-US" sz="2000" dirty="0" smtClean="0"/>
              <a:t>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</a:t>
            </a:r>
            <a:r>
              <a:rPr lang="en-US" sz="2000" dirty="0" err="1" smtClean="0"/>
              <a:t>Surat</a:t>
            </a:r>
            <a:r>
              <a:rPr lang="en-US" sz="2000" dirty="0" smtClean="0"/>
              <a:t> </a:t>
            </a:r>
            <a:r>
              <a:rPr lang="en-US" sz="2000" dirty="0" err="1" smtClean="0"/>
              <a:t>Perintah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 </a:t>
            </a:r>
            <a:r>
              <a:rPr lang="en-US" sz="2000" dirty="0" err="1" smtClean="0"/>
              <a:t>sampai</a:t>
            </a:r>
            <a:r>
              <a:rPr lang="en-US" sz="2000" dirty="0" smtClean="0"/>
              <a:t>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</a:t>
            </a:r>
            <a:r>
              <a:rPr lang="en-US" sz="2000" dirty="0" err="1" smtClean="0"/>
              <a:t>Laporan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Pemeriksaan</a:t>
            </a:r>
            <a:r>
              <a:rPr lang="en-US" sz="2000" dirty="0" smtClean="0"/>
              <a:t>.</a:t>
            </a:r>
          </a:p>
          <a:p>
            <a:pPr marL="457200" indent="-457200" algn="just"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34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Theme34</Template>
  <TotalTime>421</TotalTime>
  <Words>164</Words>
  <Application>Microsoft Office PowerPoint</Application>
  <PresentationFormat>On-screen Show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Theme34</vt:lpstr>
      <vt:lpstr>Pemeriksaan Pajak</vt:lpstr>
      <vt:lpstr>Definisi Pemeriksaan Pajak </vt:lpstr>
      <vt:lpstr>Tujuan Pemeriksaan Pajak</vt:lpstr>
      <vt:lpstr>Jenis Pemeriksaan Pajak PMK No. 199/PMK.03/2007 tentang Tata Cara Pemeriksaan Pajak</vt:lpstr>
      <vt:lpstr>Ruang Lingkup Pemeriksaan Pajak</vt:lpstr>
      <vt:lpstr>Kriteria Pemeriksaan Pajak</vt:lpstr>
      <vt:lpstr>Mekanisme Pemeriksaan Pajak</vt:lpstr>
      <vt:lpstr>Standar Pemeriksaan Pajak</vt:lpstr>
      <vt:lpstr>Jangka Waktu Pemeriksaan</vt:lpstr>
      <vt:lpstr>Sistem Pemeriksaan Pajak</vt:lpstr>
      <vt:lpstr>Langkah – Langkah Pemeriksaan Pajak</vt:lpstr>
      <vt:lpstr>Kertas Kerja Pemeriksaan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Pemeriksaan Pajak</dc:title>
  <dc:creator>ummy</dc:creator>
  <cp:lastModifiedBy>Microsoft</cp:lastModifiedBy>
  <cp:revision>47</cp:revision>
  <dcterms:created xsi:type="dcterms:W3CDTF">2014-10-29T12:02:48Z</dcterms:created>
  <dcterms:modified xsi:type="dcterms:W3CDTF">2014-11-23T11:24:45Z</dcterms:modified>
</cp:coreProperties>
</file>